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323" r:id="rId5"/>
    <p:sldId id="258" r:id="rId6"/>
    <p:sldId id="316" r:id="rId7"/>
    <p:sldId id="259" r:id="rId8"/>
    <p:sldId id="317" r:id="rId9"/>
    <p:sldId id="260" r:id="rId10"/>
    <p:sldId id="318" r:id="rId11"/>
    <p:sldId id="262" r:id="rId12"/>
    <p:sldId id="319" r:id="rId13"/>
    <p:sldId id="263" r:id="rId14"/>
    <p:sldId id="280" r:id="rId15"/>
    <p:sldId id="265" r:id="rId16"/>
    <p:sldId id="270" r:id="rId17"/>
    <p:sldId id="269" r:id="rId18"/>
    <p:sldId id="272" r:id="rId19"/>
    <p:sldId id="271" r:id="rId20"/>
    <p:sldId id="274" r:id="rId21"/>
    <p:sldId id="273" r:id="rId22"/>
    <p:sldId id="276" r:id="rId23"/>
    <p:sldId id="275" r:id="rId24"/>
    <p:sldId id="277" r:id="rId25"/>
    <p:sldId id="320" r:id="rId26"/>
    <p:sldId id="279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311" r:id="rId36"/>
    <p:sldId id="291" r:id="rId37"/>
    <p:sldId id="321" r:id="rId38"/>
    <p:sldId id="325" r:id="rId39"/>
    <p:sldId id="310" r:id="rId40"/>
    <p:sldId id="296" r:id="rId41"/>
    <p:sldId id="292" r:id="rId42"/>
    <p:sldId id="315" r:id="rId43"/>
    <p:sldId id="29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3" autoAdjust="0"/>
    <p:restoredTop sz="94660"/>
  </p:normalViewPr>
  <p:slideViewPr>
    <p:cSldViewPr snapToGrid="0">
      <p:cViewPr varScale="1">
        <p:scale>
          <a:sx n="60" d="100"/>
          <a:sy n="60" d="100"/>
        </p:scale>
        <p:origin x="6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0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4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3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9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1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1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9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0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7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5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7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6821F-C78D-4BC8-9213-03951BEE14FD}" type="datetimeFigureOut">
              <a:rPr lang="it-IT" smtClean="0"/>
              <a:t>22/01/2025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60DA-9364-4CE9-92B1-A9B2A884C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059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ruralia.it" TargetMode="External"/><Relationship Id="rId5" Type="http://schemas.openxmlformats.org/officeDocument/2006/relationships/hyperlink" Target="http://www.ruraliaosio.it/" TargetMode="Externa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2CA209-1956-E030-91FE-34114D411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12192000" cy="68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D911D4-7EB8-BC9B-CAF6-60A93BEA2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689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8F45E-C600-A01A-71D3-DE5FFAA6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34CF01-5B9B-D2B0-BAD2-4F385F5D3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CF3C3F-DF6C-AE32-6D0C-3371E228DA85}"/>
              </a:ext>
            </a:extLst>
          </p:cNvPr>
          <p:cNvSpPr txBox="1"/>
          <p:nvPr/>
        </p:nvSpPr>
        <p:spPr>
          <a:xfrm>
            <a:off x="1701209" y="1074508"/>
            <a:ext cx="84741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FF00"/>
                </a:solidFill>
              </a:rPr>
              <a:t>Un invito</a:t>
            </a:r>
            <a:r>
              <a:rPr lang="it-IT" sz="6000" dirty="0"/>
              <a:t> </a:t>
            </a:r>
          </a:p>
          <a:p>
            <a:pPr algn="ctr"/>
            <a:r>
              <a:rPr lang="it-IT" sz="6000" dirty="0"/>
              <a:t>a esplorare e connettersi </a:t>
            </a:r>
          </a:p>
          <a:p>
            <a:pPr algn="ctr"/>
            <a:r>
              <a:rPr lang="it-IT" sz="6000" dirty="0"/>
              <a:t>con il passato </a:t>
            </a:r>
          </a:p>
          <a:p>
            <a:pPr algn="ctr"/>
            <a:r>
              <a:rPr lang="it-IT" sz="6000" dirty="0"/>
              <a:t>per capire meglio </a:t>
            </a:r>
          </a:p>
          <a:p>
            <a:pPr algn="ctr"/>
            <a:r>
              <a:rPr lang="it-IT" sz="6000" dirty="0"/>
              <a:t>il presente.</a:t>
            </a:r>
          </a:p>
        </p:txBody>
      </p:sp>
    </p:spTree>
    <p:extLst>
      <p:ext uri="{BB962C8B-B14F-4D97-AF65-F5344CB8AC3E}">
        <p14:creationId xmlns:p14="http://schemas.microsoft.com/office/powerpoint/2010/main" val="30456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0B916C-DBD6-8D21-2726-E73716FFD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9744" y="-6015210"/>
            <a:ext cx="19981357" cy="130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E5B7C-75F8-4E0C-8A5C-AF87FF787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AA8C8A4-C964-B404-B0B3-FDA7D4D7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0068D1-8240-7137-FF1C-87F24B166D8A}"/>
              </a:ext>
            </a:extLst>
          </p:cNvPr>
          <p:cNvSpPr txBox="1"/>
          <p:nvPr/>
        </p:nvSpPr>
        <p:spPr>
          <a:xfrm>
            <a:off x="1765005" y="957551"/>
            <a:ext cx="84741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/>
              <a:t>Com’è organizzato </a:t>
            </a:r>
          </a:p>
          <a:p>
            <a:pPr algn="ctr"/>
            <a:r>
              <a:rPr lang="it-IT" sz="9600" b="1" dirty="0">
                <a:solidFill>
                  <a:srgbClr val="FFFF00"/>
                </a:solidFill>
              </a:rPr>
              <a:t>RURALIA?</a:t>
            </a:r>
          </a:p>
        </p:txBody>
      </p:sp>
    </p:spTree>
    <p:extLst>
      <p:ext uri="{BB962C8B-B14F-4D97-AF65-F5344CB8AC3E}">
        <p14:creationId xmlns:p14="http://schemas.microsoft.com/office/powerpoint/2010/main" val="3538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6359D-3FEE-E00F-A496-B42226D9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34EB30-D428-3E5D-E585-19EC8A1E2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C1A41D-054A-4277-CA4E-8CDE7B6E3829}"/>
              </a:ext>
            </a:extLst>
          </p:cNvPr>
          <p:cNvSpPr txBox="1"/>
          <p:nvPr/>
        </p:nvSpPr>
        <p:spPr>
          <a:xfrm>
            <a:off x="1683488" y="1021346"/>
            <a:ext cx="8825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ESPERENZIALITA’</a:t>
            </a:r>
            <a:endParaRPr lang="it-IT" sz="96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01C3807-7EA4-7052-DE53-9C9C5B7AD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92" y="2838301"/>
            <a:ext cx="5423491" cy="36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8A4C1-FB7E-D32A-AEDB-36D76C61B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AD7F8C-0730-EB6E-66B1-0D8E05C15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84AAF1-C84E-10F1-9956-98A66C565AD5}"/>
              </a:ext>
            </a:extLst>
          </p:cNvPr>
          <p:cNvSpPr txBox="1"/>
          <p:nvPr/>
        </p:nvSpPr>
        <p:spPr>
          <a:xfrm>
            <a:off x="1683488" y="1021346"/>
            <a:ext cx="88250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ESPERENZIALITA’</a:t>
            </a:r>
            <a:endParaRPr lang="it-IT" sz="9600" b="1" dirty="0"/>
          </a:p>
          <a:p>
            <a:pPr algn="ctr"/>
            <a:r>
              <a:rPr lang="it-IT" sz="6000" b="1" dirty="0"/>
              <a:t>esplorando</a:t>
            </a:r>
          </a:p>
          <a:p>
            <a:pPr algn="ctr"/>
            <a:r>
              <a:rPr lang="it-IT" sz="6000" b="1" dirty="0"/>
              <a:t>facendo </a:t>
            </a:r>
          </a:p>
          <a:p>
            <a:pPr algn="ctr"/>
            <a:r>
              <a:rPr lang="it-IT" sz="6000" b="1" dirty="0"/>
              <a:t>sperimentando </a:t>
            </a:r>
          </a:p>
        </p:txBody>
      </p:sp>
    </p:spTree>
    <p:extLst>
      <p:ext uri="{BB962C8B-B14F-4D97-AF65-F5344CB8AC3E}">
        <p14:creationId xmlns:p14="http://schemas.microsoft.com/office/powerpoint/2010/main" val="38905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CBBFF-B273-6CCC-4C0C-51ADE520A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3F754D2-E00E-A1F9-B236-48A61A283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B41041-1298-597E-8346-54B86C292501}"/>
              </a:ext>
            </a:extLst>
          </p:cNvPr>
          <p:cNvSpPr txBox="1"/>
          <p:nvPr/>
        </p:nvSpPr>
        <p:spPr>
          <a:xfrm>
            <a:off x="616689" y="1031978"/>
            <a:ext cx="10586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INCLUSIVITA’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0A8C779-7731-2A3C-6B75-F2EF1694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56" y="2601638"/>
            <a:ext cx="6619284" cy="37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22D46-BD89-0BC2-D0E9-4B73BCFF0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F1B530-B6B0-AFF8-F65C-A1DD86CE8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759758-C2CC-B7DA-A6B5-0F6BE73C3D7B}"/>
              </a:ext>
            </a:extLst>
          </p:cNvPr>
          <p:cNvSpPr txBox="1"/>
          <p:nvPr/>
        </p:nvSpPr>
        <p:spPr>
          <a:xfrm>
            <a:off x="616689" y="1031978"/>
            <a:ext cx="1058648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INCLUSIVITA’</a:t>
            </a:r>
          </a:p>
          <a:p>
            <a:pPr algn="ctr"/>
            <a:r>
              <a:rPr lang="it-IT" sz="6000" b="1" dirty="0"/>
              <a:t>accogliendo differenti target </a:t>
            </a:r>
          </a:p>
          <a:p>
            <a:pPr algn="ctr"/>
            <a:r>
              <a:rPr lang="it-IT" sz="6000" b="1" dirty="0"/>
              <a:t>di visitatori:</a:t>
            </a:r>
          </a:p>
          <a:p>
            <a:pPr algn="ctr"/>
            <a:r>
              <a:rPr lang="it-IT" sz="6000" b="1" dirty="0"/>
              <a:t>bambini, giovani, adulti, anziani</a:t>
            </a:r>
          </a:p>
        </p:txBody>
      </p:sp>
    </p:spTree>
    <p:extLst>
      <p:ext uri="{BB962C8B-B14F-4D97-AF65-F5344CB8AC3E}">
        <p14:creationId xmlns:p14="http://schemas.microsoft.com/office/powerpoint/2010/main" val="4729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8C2EA-1ED3-B6F4-6DAD-671DD899F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A88B63-208E-94FC-C6C4-885B7A91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A7FC23-CA70-6DCB-6CC2-140E7A4E3863}"/>
              </a:ext>
            </a:extLst>
          </p:cNvPr>
          <p:cNvSpPr txBox="1"/>
          <p:nvPr/>
        </p:nvSpPr>
        <p:spPr>
          <a:xfrm>
            <a:off x="297711" y="1361587"/>
            <a:ext cx="11596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MULTISENSORIALITA’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A71670-51AA-7B7B-DEEC-8FC0DB50A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92" y="2721935"/>
            <a:ext cx="6651141" cy="37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69E8B-C898-5969-D8E1-5653F6363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1D9F3B-8C55-159D-B25C-9867C2DE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641BFA-6DC0-30E5-AB1D-6BC8B8F7B5D9}"/>
              </a:ext>
            </a:extLst>
          </p:cNvPr>
          <p:cNvSpPr txBox="1"/>
          <p:nvPr/>
        </p:nvSpPr>
        <p:spPr>
          <a:xfrm>
            <a:off x="297711" y="1361587"/>
            <a:ext cx="11596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MULTISENSORIALITA’</a:t>
            </a:r>
          </a:p>
          <a:p>
            <a:pPr algn="ctr"/>
            <a:r>
              <a:rPr lang="it-IT" sz="6000" b="1" dirty="0"/>
              <a:t>guardando, toccando, </a:t>
            </a:r>
          </a:p>
          <a:p>
            <a:pPr algn="ctr"/>
            <a:r>
              <a:rPr lang="it-IT" sz="6000" b="1" dirty="0"/>
              <a:t>ascoltando, odorando</a:t>
            </a:r>
          </a:p>
        </p:txBody>
      </p:sp>
    </p:spTree>
    <p:extLst>
      <p:ext uri="{BB962C8B-B14F-4D97-AF65-F5344CB8AC3E}">
        <p14:creationId xmlns:p14="http://schemas.microsoft.com/office/powerpoint/2010/main" val="35632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0627C-F068-913E-FCC8-030B4C92F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06E72-C15F-A288-0FCA-9E744E3CC3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E82960-1F15-FF17-60E9-8760F46C1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"/>
            <a:ext cx="12190885" cy="685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3F8C-7005-038B-8D03-C711933E6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6BB5D82-E235-FCB1-6AC7-17903F6D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C73EA6-AAEE-3591-DD81-9E8167FA48DD}"/>
              </a:ext>
            </a:extLst>
          </p:cNvPr>
          <p:cNvSpPr txBox="1"/>
          <p:nvPr/>
        </p:nvSpPr>
        <p:spPr>
          <a:xfrm>
            <a:off x="297711" y="1361587"/>
            <a:ext cx="11596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IMMERSIVITA’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19A6496-5557-787C-A328-BF7FD3B64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42" y="2854842"/>
            <a:ext cx="54876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A2904-77FE-F04B-7D9E-7C5D10F2E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13994E-2B45-500B-789A-BD7E88FD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1DA961-3B0A-BBE7-C002-C7A92C7D306A}"/>
              </a:ext>
            </a:extLst>
          </p:cNvPr>
          <p:cNvSpPr txBox="1"/>
          <p:nvPr/>
        </p:nvSpPr>
        <p:spPr>
          <a:xfrm>
            <a:off x="297711" y="1361587"/>
            <a:ext cx="115965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IMMERSIVITA’</a:t>
            </a:r>
          </a:p>
          <a:p>
            <a:pPr algn="ctr"/>
            <a:r>
              <a:rPr lang="it-IT" sz="6000" b="1" dirty="0"/>
              <a:t>curiosando </a:t>
            </a:r>
            <a:r>
              <a:rPr lang="it-IT" sz="6000" b="1" u="sng" dirty="0"/>
              <a:t>dentro</a:t>
            </a:r>
            <a:r>
              <a:rPr lang="it-IT" sz="6000" b="1" dirty="0"/>
              <a:t> le botteghe</a:t>
            </a:r>
          </a:p>
        </p:txBody>
      </p:sp>
    </p:spTree>
    <p:extLst>
      <p:ext uri="{BB962C8B-B14F-4D97-AF65-F5344CB8AC3E}">
        <p14:creationId xmlns:p14="http://schemas.microsoft.com/office/powerpoint/2010/main" val="311630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74183-6FA1-C1FA-FFAD-3A2FD1A2B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E1DA634-8BA3-8C04-4198-D28D63438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5ACF60-9CDF-B640-AE62-43D4CA7DC333}"/>
              </a:ext>
            </a:extLst>
          </p:cNvPr>
          <p:cNvSpPr txBox="1"/>
          <p:nvPr/>
        </p:nvSpPr>
        <p:spPr>
          <a:xfrm>
            <a:off x="297711" y="1361587"/>
            <a:ext cx="11596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GAMIFICATION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45C4B93-0742-AAFC-006F-2BF38B2EC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79" y="2931247"/>
            <a:ext cx="6373642" cy="35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8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33D5-BAD8-E0CB-639D-3C6FAB0E3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9B9A08F-29D5-2D33-A6FB-41A95F934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1614CC-4F65-AA9C-0DF1-757A81CACBCA}"/>
              </a:ext>
            </a:extLst>
          </p:cNvPr>
          <p:cNvSpPr txBox="1"/>
          <p:nvPr/>
        </p:nvSpPr>
        <p:spPr>
          <a:xfrm>
            <a:off x="297711" y="1361587"/>
            <a:ext cx="115965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GAMIFICATION</a:t>
            </a:r>
          </a:p>
          <a:p>
            <a:pPr algn="ctr"/>
            <a:r>
              <a:rPr lang="it-IT" sz="6000" b="1" dirty="0"/>
              <a:t>recuperando l’aspetto ludico</a:t>
            </a:r>
          </a:p>
        </p:txBody>
      </p:sp>
    </p:spTree>
    <p:extLst>
      <p:ext uri="{BB962C8B-B14F-4D97-AF65-F5344CB8AC3E}">
        <p14:creationId xmlns:p14="http://schemas.microsoft.com/office/powerpoint/2010/main" val="8271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4F575-4476-438E-5EEC-4CCFE3B99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80AAB0-B3C5-6180-F8BA-630D39AB0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416D5B-0E52-8055-361E-59B2D413E431}"/>
              </a:ext>
            </a:extLst>
          </p:cNvPr>
          <p:cNvSpPr txBox="1"/>
          <p:nvPr/>
        </p:nvSpPr>
        <p:spPr>
          <a:xfrm>
            <a:off x="297711" y="1361587"/>
            <a:ext cx="11596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STORY TELLING</a:t>
            </a:r>
          </a:p>
          <a:p>
            <a:pPr algn="ctr"/>
            <a:endParaRPr lang="it-IT" sz="9600" b="1" dirty="0">
              <a:solidFill>
                <a:srgbClr val="FFFF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407DAA7-01C9-0BA1-1DF2-63E238808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6" y="2805652"/>
            <a:ext cx="8210963" cy="37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E326A-0908-4BDC-2FA8-74551EDDB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A07FC9-2D4A-0BB2-A01C-1B489E60D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1502CD-B9E1-2012-91C7-7B55B04DD959}"/>
              </a:ext>
            </a:extLst>
          </p:cNvPr>
          <p:cNvSpPr txBox="1"/>
          <p:nvPr/>
        </p:nvSpPr>
        <p:spPr>
          <a:xfrm>
            <a:off x="297711" y="1361587"/>
            <a:ext cx="11596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STORY TELLING</a:t>
            </a:r>
          </a:p>
          <a:p>
            <a:pPr algn="ctr"/>
            <a:r>
              <a:rPr lang="it-IT" sz="6000" b="1" dirty="0"/>
              <a:t>raccontando la propria storia</a:t>
            </a:r>
          </a:p>
          <a:p>
            <a:pPr algn="ctr"/>
            <a:r>
              <a:rPr lang="it-IT" sz="6000" b="1" dirty="0"/>
              <a:t>sul quaderno di </a:t>
            </a:r>
            <a:r>
              <a:rPr lang="it-IT" sz="6000" b="1" dirty="0" err="1"/>
              <a:t>Ruralia</a:t>
            </a:r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20687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E4BAB-3290-0692-11C8-2807F14C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D52A5F-6548-FE0D-F008-464109A33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12ADD3-3006-4828-6814-D6A184095A18}"/>
              </a:ext>
            </a:extLst>
          </p:cNvPr>
          <p:cNvSpPr txBox="1"/>
          <p:nvPr/>
        </p:nvSpPr>
        <p:spPr>
          <a:xfrm>
            <a:off x="297711" y="1361587"/>
            <a:ext cx="11596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RURALIA</a:t>
            </a:r>
          </a:p>
          <a:p>
            <a:pPr algn="ctr"/>
            <a:r>
              <a:rPr lang="it-IT" sz="6000" b="1" dirty="0"/>
              <a:t>si propone</a:t>
            </a:r>
          </a:p>
          <a:p>
            <a:pPr algn="ctr"/>
            <a:r>
              <a:rPr lang="it-IT" sz="6000" b="1" dirty="0"/>
              <a:t> con  </a:t>
            </a:r>
          </a:p>
        </p:txBody>
      </p:sp>
    </p:spTree>
    <p:extLst>
      <p:ext uri="{BB962C8B-B14F-4D97-AF65-F5344CB8AC3E}">
        <p14:creationId xmlns:p14="http://schemas.microsoft.com/office/powerpoint/2010/main" val="18014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25A3C-79D6-2541-59C0-F7EF4EBF9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35FB7E-61DD-1A36-653F-C406A326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35A44B-2BC3-FF77-D4EA-2C24428DE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829">
            <a:off x="2364757" y="483610"/>
            <a:ext cx="9408455" cy="627354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7031C42-1F6B-92F8-AA6E-54735320DA48}"/>
              </a:ext>
            </a:extLst>
          </p:cNvPr>
          <p:cNvSpPr/>
          <p:nvPr/>
        </p:nvSpPr>
        <p:spPr>
          <a:xfrm rot="19922343">
            <a:off x="-320261" y="1170408"/>
            <a:ext cx="62828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un soffitto che vive</a:t>
            </a:r>
          </a:p>
        </p:txBody>
      </p:sp>
    </p:spTree>
    <p:extLst>
      <p:ext uri="{BB962C8B-B14F-4D97-AF65-F5344CB8AC3E}">
        <p14:creationId xmlns:p14="http://schemas.microsoft.com/office/powerpoint/2010/main" val="10330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CE2D-6B86-F1F0-F85B-9332B2570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ABF0F9-FD61-6502-7BD6-86491B9D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590BEE6-B030-8762-66A2-E65B574F3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0859">
            <a:off x="2777479" y="258085"/>
            <a:ext cx="9791824" cy="652788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A1605EC-5BE5-1A93-BE07-96AF942DA5F2}"/>
              </a:ext>
            </a:extLst>
          </p:cNvPr>
          <p:cNvSpPr/>
          <p:nvPr/>
        </p:nvSpPr>
        <p:spPr>
          <a:xfrm rot="19822293">
            <a:off x="344607" y="341094"/>
            <a:ext cx="320940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</a:t>
            </a:r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esti brev</a:t>
            </a:r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 </a:t>
            </a:r>
          </a:p>
          <a:p>
            <a:pPr algn="ctr"/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colloquiali</a:t>
            </a:r>
            <a:endParaRPr lang="it-IT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motivanti</a:t>
            </a:r>
          </a:p>
        </p:txBody>
      </p:sp>
    </p:spTree>
    <p:extLst>
      <p:ext uri="{BB962C8B-B14F-4D97-AF65-F5344CB8AC3E}">
        <p14:creationId xmlns:p14="http://schemas.microsoft.com/office/powerpoint/2010/main" val="39620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EB841-6E3D-F08D-49EB-3747B9F4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6EDE3B-8D5D-BB2F-2CDA-3B61A7ECD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6E6DBD8-A782-B4C7-3F20-9A01BD68E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3910">
            <a:off x="1201193" y="2152913"/>
            <a:ext cx="11033926" cy="274086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65E165F-A290-F13F-D184-D66D28D35A50}"/>
              </a:ext>
            </a:extLst>
          </p:cNvPr>
          <p:cNvSpPr/>
          <p:nvPr/>
        </p:nvSpPr>
        <p:spPr>
          <a:xfrm rot="19828021">
            <a:off x="-585140" y="988574"/>
            <a:ext cx="6536213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ossibilità di </a:t>
            </a:r>
          </a:p>
          <a:p>
            <a:pPr algn="ctr"/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pprofondire </a:t>
            </a:r>
          </a:p>
          <a:p>
            <a:pPr algn="ctr"/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con il QRcode audio</a:t>
            </a:r>
          </a:p>
        </p:txBody>
      </p:sp>
    </p:spTree>
    <p:extLst>
      <p:ext uri="{BB962C8B-B14F-4D97-AF65-F5344CB8AC3E}">
        <p14:creationId xmlns:p14="http://schemas.microsoft.com/office/powerpoint/2010/main" val="16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C2FBBF4-621A-C58A-F6AC-11CDF1AC6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0963F-3973-B869-F530-D8A3E2FC2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EAA4A45-3D5B-A3C4-4A9C-B26CB4976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7C0FC04-9792-FE05-BAE9-F7F049588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9871">
            <a:off x="1634480" y="653304"/>
            <a:ext cx="9877646" cy="555139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760CF5F-9212-BCA3-634D-7BA7268C5EB1}"/>
              </a:ext>
            </a:extLst>
          </p:cNvPr>
          <p:cNvSpPr/>
          <p:nvPr/>
        </p:nvSpPr>
        <p:spPr>
          <a:xfrm rot="19859518">
            <a:off x="91587" y="1163599"/>
            <a:ext cx="530061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</a:t>
            </a:r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ideoproiezioni </a:t>
            </a:r>
          </a:p>
          <a:p>
            <a:pPr algn="ctr"/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in sala</a:t>
            </a:r>
          </a:p>
        </p:txBody>
      </p:sp>
    </p:spTree>
    <p:extLst>
      <p:ext uri="{BB962C8B-B14F-4D97-AF65-F5344CB8AC3E}">
        <p14:creationId xmlns:p14="http://schemas.microsoft.com/office/powerpoint/2010/main" val="26088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39A16-ADCB-276D-3484-0FEAC2824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6F0169-A65A-525C-1CBF-274CDA164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9A7FA3-C214-13B4-7980-F38ABD65C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782">
            <a:off x="4898390" y="-426225"/>
            <a:ext cx="5578486" cy="807498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D7D30AE-18B0-A625-F189-C774BDF50DB0}"/>
              </a:ext>
            </a:extLst>
          </p:cNvPr>
          <p:cNvSpPr/>
          <p:nvPr/>
        </p:nvSpPr>
        <p:spPr>
          <a:xfrm rot="20023221">
            <a:off x="668960" y="689382"/>
            <a:ext cx="4981364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Schermo touch</a:t>
            </a:r>
          </a:p>
          <a:p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interattivo</a:t>
            </a:r>
          </a:p>
          <a:p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con</a:t>
            </a:r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</a:t>
            </a:r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ideo</a:t>
            </a:r>
          </a:p>
          <a:p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testimonianze</a:t>
            </a:r>
          </a:p>
          <a:p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di anziani </a:t>
            </a:r>
            <a:endParaRPr lang="it-IT" sz="6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66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8CEC-F157-069B-30C1-59CF2014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622528-B37D-A6C6-E49B-EF8BCC91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436152-4E96-7CF9-1B69-58E08906C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9095">
            <a:off x="5229749" y="-1101712"/>
            <a:ext cx="5659045" cy="873707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3100D7E-8296-A525-1AFC-D271CB4946E4}"/>
              </a:ext>
            </a:extLst>
          </p:cNvPr>
          <p:cNvSpPr/>
          <p:nvPr/>
        </p:nvSpPr>
        <p:spPr>
          <a:xfrm rot="19765683">
            <a:off x="1005400" y="1122353"/>
            <a:ext cx="5156091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Schermo touch </a:t>
            </a:r>
          </a:p>
          <a:p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interattivo</a:t>
            </a:r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con video</a:t>
            </a:r>
          </a:p>
          <a:p>
            <a:r>
              <a:rPr lang="it-IT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sulla storia </a:t>
            </a:r>
          </a:p>
          <a:p>
            <a:r>
              <a:rPr lang="it-IT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locale</a:t>
            </a:r>
          </a:p>
        </p:txBody>
      </p:sp>
    </p:spTree>
    <p:extLst>
      <p:ext uri="{BB962C8B-B14F-4D97-AF65-F5344CB8AC3E}">
        <p14:creationId xmlns:p14="http://schemas.microsoft.com/office/powerpoint/2010/main" val="126446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D4F46-FD3E-95BE-7028-73A6B76A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FA115A9-0E70-C1D6-4AE8-303156DAB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BD360A-747E-1D7A-4338-025684809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5664">
            <a:off x="1008734" y="792725"/>
            <a:ext cx="11527491" cy="572372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333ACAC-8362-02C3-25FA-F2FC1B2C59E4}"/>
              </a:ext>
            </a:extLst>
          </p:cNvPr>
          <p:cNvSpPr/>
          <p:nvPr/>
        </p:nvSpPr>
        <p:spPr>
          <a:xfrm rot="19942105">
            <a:off x="-79918" y="867479"/>
            <a:ext cx="59440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Giochi didattici</a:t>
            </a:r>
          </a:p>
        </p:txBody>
      </p:sp>
    </p:spTree>
    <p:extLst>
      <p:ext uri="{BB962C8B-B14F-4D97-AF65-F5344CB8AC3E}">
        <p14:creationId xmlns:p14="http://schemas.microsoft.com/office/powerpoint/2010/main" val="26545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95F2A-7CEA-F8A8-1258-0EC8C0AD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11AF3E-8343-4796-D92C-9828C3890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1C9587-8E88-050D-0551-B5E47E20B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3569">
            <a:off x="2138984" y="2263021"/>
            <a:ext cx="10373833" cy="317578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30D9711-4498-05E4-6BC5-432A2894551C}"/>
              </a:ext>
            </a:extLst>
          </p:cNvPr>
          <p:cNvSpPr/>
          <p:nvPr/>
        </p:nvSpPr>
        <p:spPr>
          <a:xfrm rot="19972454">
            <a:off x="-732965" y="576079"/>
            <a:ext cx="770371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puzzle, </a:t>
            </a:r>
            <a:r>
              <a:rPr lang="it-IT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memory</a:t>
            </a:r>
            <a:endParaRPr lang="it-IT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caccia al tesoro</a:t>
            </a:r>
          </a:p>
          <a:p>
            <a:pPr algn="ctr"/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inea del tempo</a:t>
            </a:r>
          </a:p>
          <a:p>
            <a:pPr algn="ctr"/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indovinelli per i più piccoli</a:t>
            </a:r>
            <a:endParaRPr lang="it-IT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23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D85B3-81A6-A579-9E31-AF4AFB79E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7FEDB5-BCF0-BFD1-D42E-C4D57A98E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3"/>
            <a:ext cx="12192000" cy="685799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EC00C75-FC27-C725-4176-EED0EDF17DEC}"/>
              </a:ext>
            </a:extLst>
          </p:cNvPr>
          <p:cNvSpPr/>
          <p:nvPr/>
        </p:nvSpPr>
        <p:spPr>
          <a:xfrm rot="20028729">
            <a:off x="-273935" y="1521932"/>
            <a:ext cx="7932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 una biblioteca dedicata…</a:t>
            </a:r>
            <a:endParaRPr lang="it-IT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36EA9B-9885-B634-1698-BAB98729F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5379">
            <a:off x="0" y="1810673"/>
            <a:ext cx="12192000" cy="323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58CAD-A9F3-B908-F2F5-4917EB1E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7E34A4-2CEE-D91C-8932-02E5A227E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941C6F5-BE44-52FA-6B7A-CE1E8D8D9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0110">
            <a:off x="1106965" y="4037611"/>
            <a:ext cx="3639351" cy="204754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AEDA1AF-39FA-9241-3F02-630E85A6C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269">
            <a:off x="4279591" y="642921"/>
            <a:ext cx="5998946" cy="337566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27197B1-756B-7911-252A-7B29B6D7F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848">
            <a:off x="8508251" y="3241564"/>
            <a:ext cx="3127885" cy="3517024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1A1BE81E-CE57-4EA4-2F4F-71394EF41007}"/>
              </a:ext>
            </a:extLst>
          </p:cNvPr>
          <p:cNvSpPr/>
          <p:nvPr/>
        </p:nvSpPr>
        <p:spPr>
          <a:xfrm rot="20147135">
            <a:off x="-93906" y="797278"/>
            <a:ext cx="4689682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it-IT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ttività </a:t>
            </a:r>
          </a:p>
          <a:p>
            <a:pPr algn="ctr"/>
            <a:r>
              <a:rPr lang="it-IT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laboratoriali </a:t>
            </a:r>
          </a:p>
          <a:p>
            <a:pPr algn="ctr"/>
            <a:r>
              <a:rPr lang="it-IT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dedicate</a:t>
            </a:r>
          </a:p>
        </p:txBody>
      </p:sp>
    </p:spTree>
    <p:extLst>
      <p:ext uri="{BB962C8B-B14F-4D97-AF65-F5344CB8AC3E}">
        <p14:creationId xmlns:p14="http://schemas.microsoft.com/office/powerpoint/2010/main" val="29313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95A73-EA2E-6A4D-9624-3FF7BD71F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75A84C-50C5-906F-266A-523B74222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F829D4-B6BF-7040-C209-A9D325CDFF74}"/>
              </a:ext>
            </a:extLst>
          </p:cNvPr>
          <p:cNvSpPr txBox="1"/>
          <p:nvPr/>
        </p:nvSpPr>
        <p:spPr>
          <a:xfrm rot="20238545">
            <a:off x="-753764" y="603859"/>
            <a:ext cx="62040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</a:t>
            </a:r>
            <a:r>
              <a:rPr lang="it-IT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isponibili </a:t>
            </a:r>
          </a:p>
          <a:p>
            <a:pPr algn="ctr"/>
            <a:r>
              <a:rPr lang="it-IT" sz="7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10 tavoli</a:t>
            </a:r>
          </a:p>
          <a:p>
            <a:pPr algn="ctr"/>
            <a:r>
              <a:rPr lang="it-IT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70 sedie</a:t>
            </a:r>
            <a:endParaRPr lang="it-IT" sz="72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D277C6D-FCCC-35F3-2DE1-4B5FFB669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499">
            <a:off x="4646426" y="1009094"/>
            <a:ext cx="7692157" cy="43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C1151-2C9E-F495-0DFC-DBFADF72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42C495-B60E-2202-784F-D74AAB684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935226-FF0D-45EB-684B-F14180332B6D}"/>
              </a:ext>
            </a:extLst>
          </p:cNvPr>
          <p:cNvSpPr txBox="1"/>
          <p:nvPr/>
        </p:nvSpPr>
        <p:spPr>
          <a:xfrm rot="20238545">
            <a:off x="-185241" y="832065"/>
            <a:ext cx="63496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organizzazione di eventi</a:t>
            </a:r>
            <a:endParaRPr lang="it-IT" sz="7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174F6BA-88C9-639E-8B9C-72F75DB5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434">
            <a:off x="4360196" y="988292"/>
            <a:ext cx="8126162" cy="60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C1009-57DB-0088-5A17-296C30C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4E9ACC-57FC-2AD6-B518-797A8BED8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5EE795-B760-D356-F8F7-57A25E8BE2F4}"/>
              </a:ext>
            </a:extLst>
          </p:cNvPr>
          <p:cNvSpPr txBox="1"/>
          <p:nvPr/>
        </p:nvSpPr>
        <p:spPr>
          <a:xfrm>
            <a:off x="467831" y="404656"/>
            <a:ext cx="10437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FF00"/>
                </a:solidFill>
              </a:rPr>
              <a:t>POSSIBILI PERCORSI TEMATICI</a:t>
            </a:r>
          </a:p>
          <a:p>
            <a:pPr algn="ctr"/>
            <a:r>
              <a:rPr lang="it-IT" sz="6000" b="1" dirty="0">
                <a:solidFill>
                  <a:srgbClr val="FFFF00"/>
                </a:solidFill>
              </a:rPr>
              <a:t>da concordare con RURALIA</a:t>
            </a:r>
            <a:endParaRPr lang="it-IT" sz="4800" b="1" dirty="0">
              <a:solidFill>
                <a:srgbClr val="FFFF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10CA014-DE08-E1D4-ACF5-AC372D3E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279" y="2574100"/>
            <a:ext cx="7203442" cy="40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EC33F-4F6F-2670-22AC-BC62EC3ED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2AEC001-BADF-94BD-C6B1-51B334E0E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" y="0"/>
            <a:ext cx="12187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C82F9-8D4E-6C8A-4DEA-95BE6BFBB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054E0B-9358-BEBF-AFBE-11B84FEFC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436530-F940-1FCC-3534-3579EA0C1F60}"/>
              </a:ext>
            </a:extLst>
          </p:cNvPr>
          <p:cNvSpPr txBox="1"/>
          <p:nvPr/>
        </p:nvSpPr>
        <p:spPr>
          <a:xfrm>
            <a:off x="138222" y="489098"/>
            <a:ext cx="121919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4800" b="1" dirty="0">
                <a:solidFill>
                  <a:srgbClr val="FFFF00"/>
                </a:solidFill>
              </a:rPr>
              <a:t>Ricostruzione della linea del tempo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4800" b="1" dirty="0">
                <a:solidFill>
                  <a:srgbClr val="FFFF00"/>
                </a:solidFill>
              </a:rPr>
              <a:t>A scuola ieri e oggi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4800" b="1" dirty="0">
                <a:solidFill>
                  <a:srgbClr val="FFFF00"/>
                </a:solidFill>
              </a:rPr>
              <a:t>L’evoluzione del territorio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4800" b="1" dirty="0">
                <a:solidFill>
                  <a:srgbClr val="FFFF00"/>
                </a:solidFill>
              </a:rPr>
              <a:t>Il racconto delle esperienze personali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4800" b="1" dirty="0">
                <a:solidFill>
                  <a:srgbClr val="FFFF00"/>
                </a:solidFill>
              </a:rPr>
              <a:t>Le botteghe, materiali e strumenti di lavoro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4800" b="1" dirty="0">
                <a:solidFill>
                  <a:srgbClr val="FFFF00"/>
                </a:solidFill>
              </a:rPr>
              <a:t>Le canzoni di un secolo fa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4800" b="1" dirty="0">
                <a:solidFill>
                  <a:srgbClr val="FFFF00"/>
                </a:solidFill>
              </a:rPr>
              <a:t>Gli stili e la moda di una volta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it-IT" sz="4800" b="1" dirty="0">
                <a:solidFill>
                  <a:srgbClr val="FFFF00"/>
                </a:solidFill>
              </a:rPr>
              <a:t>Le cerimonie comunitarie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it-IT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34791-0031-28D6-8B81-588097004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0734046-6FA3-DF03-1D13-B07308BDC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117119-0F9A-45F2-E068-A1BA761F5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7334A4C-9616-8417-40A4-84E8E9E3A156}"/>
              </a:ext>
            </a:extLst>
          </p:cNvPr>
          <p:cNvSpPr/>
          <p:nvPr/>
        </p:nvSpPr>
        <p:spPr>
          <a:xfrm>
            <a:off x="165217" y="447419"/>
            <a:ext cx="42342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</a:t>
            </a:r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 programma</a:t>
            </a:r>
          </a:p>
          <a:p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</a:t>
            </a:r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el 2025</a:t>
            </a:r>
          </a:p>
        </p:txBody>
      </p:sp>
    </p:spTree>
    <p:extLst>
      <p:ext uri="{BB962C8B-B14F-4D97-AF65-F5344CB8AC3E}">
        <p14:creationId xmlns:p14="http://schemas.microsoft.com/office/powerpoint/2010/main" val="24824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60E03-BC4C-65B9-1066-936403D97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060489-39AD-E46B-A374-B1ED48E36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1742F41-2D11-9125-83BE-36EBF5937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46" y="786283"/>
            <a:ext cx="996950" cy="1117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70053C-4BC3-466C-E0C2-23523ADD4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8930"/>
            <a:ext cx="1158950" cy="1114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5A4A6F-8EF3-337F-BFD1-982691275910}"/>
              </a:ext>
            </a:extLst>
          </p:cNvPr>
          <p:cNvSpPr txBox="1"/>
          <p:nvPr/>
        </p:nvSpPr>
        <p:spPr>
          <a:xfrm>
            <a:off x="1105788" y="2290057"/>
            <a:ext cx="97948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www.ruraliaosio.it</a:t>
            </a:r>
            <a:endParaRPr lang="it-IT" sz="4800" b="1" dirty="0">
              <a:solidFill>
                <a:srgbClr val="FFFF00"/>
              </a:solidFill>
            </a:endParaRPr>
          </a:p>
          <a:p>
            <a:pPr algn="ctr"/>
            <a:r>
              <a:rPr lang="it-IT" sz="4800" b="1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info@ruralia.it</a:t>
            </a:r>
            <a:endParaRPr lang="it-IT" sz="4800" b="1" dirty="0">
              <a:solidFill>
                <a:srgbClr val="FFFF00"/>
              </a:solidFill>
            </a:endParaRPr>
          </a:p>
          <a:p>
            <a:pPr algn="ctr"/>
            <a:endParaRPr lang="it-IT" sz="4800" b="1" dirty="0">
              <a:solidFill>
                <a:srgbClr val="FFFF00"/>
              </a:solidFill>
            </a:endParaRPr>
          </a:p>
          <a:p>
            <a:pPr algn="ctr"/>
            <a:r>
              <a:rPr lang="it-IT" sz="4800" b="1" dirty="0">
                <a:solidFill>
                  <a:srgbClr val="FFFF00"/>
                </a:solidFill>
              </a:rPr>
              <a:t>c/o contatti diretti con l’Associazione</a:t>
            </a:r>
          </a:p>
          <a:p>
            <a:pPr algn="ctr"/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8993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C2D7C7-2562-00A4-2B61-5D44107B1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478744-1B8B-756F-F5E2-DD029C4D2A1A}"/>
              </a:ext>
            </a:extLst>
          </p:cNvPr>
          <p:cNvSpPr txBox="1"/>
          <p:nvPr/>
        </p:nvSpPr>
        <p:spPr>
          <a:xfrm>
            <a:off x="2158410" y="808074"/>
            <a:ext cx="749595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>
                <a:solidFill>
                  <a:srgbClr val="FFFF00"/>
                </a:solidFill>
              </a:rPr>
              <a:t>Un museo </a:t>
            </a:r>
          </a:p>
          <a:p>
            <a:pPr algn="ctr"/>
            <a:r>
              <a:rPr lang="it-IT" sz="6600" dirty="0"/>
              <a:t>che ha preso vita dalla partecipazione attiva dei cittadini di Osio Sotto. </a:t>
            </a:r>
          </a:p>
          <a:p>
            <a:pPr algn="ctr"/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40093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E75607-B522-F49B-7773-E8A531FAD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"/>
            <a:ext cx="12190512" cy="68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E0F72-68BF-1DDD-65F4-66183FD5D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25B87B2-7510-3C35-49D5-8C9581D83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44DF9E-3529-A5C0-9D46-430FAA824234}"/>
              </a:ext>
            </a:extLst>
          </p:cNvPr>
          <p:cNvSpPr txBox="1"/>
          <p:nvPr/>
        </p:nvSpPr>
        <p:spPr>
          <a:xfrm>
            <a:off x="2179675" y="1105787"/>
            <a:ext cx="749595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FF00"/>
                </a:solidFill>
              </a:rPr>
              <a:t>Un viaggio nel tempo</a:t>
            </a:r>
            <a:r>
              <a:rPr lang="it-IT" sz="6000" dirty="0"/>
              <a:t> un’esperienza di potente memoria collettiva </a:t>
            </a:r>
          </a:p>
          <a:p>
            <a:pPr algn="ctr"/>
            <a:r>
              <a:rPr lang="it-IT" sz="6000" dirty="0"/>
              <a:t>dal 1880 al 1960</a:t>
            </a:r>
          </a:p>
          <a:p>
            <a:pPr algn="ctr"/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0332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15FC48-6700-A6DA-67A7-0DBFC960A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11" y="-308344"/>
            <a:ext cx="12801600" cy="7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EAEE7-3BB5-38AD-3F43-1269EAC1B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A077F27-5D14-A3C3-AE4C-9990EE873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41B228-E242-86E9-E7C0-DA4542EC2B8D}"/>
              </a:ext>
            </a:extLst>
          </p:cNvPr>
          <p:cNvSpPr txBox="1"/>
          <p:nvPr/>
        </p:nvSpPr>
        <p:spPr>
          <a:xfrm>
            <a:off x="2232838" y="1297173"/>
            <a:ext cx="749595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FF00"/>
                </a:solidFill>
              </a:rPr>
              <a:t>Uno spazio culturale</a:t>
            </a:r>
            <a:r>
              <a:rPr lang="it-IT" sz="6000" dirty="0"/>
              <a:t> </a:t>
            </a:r>
          </a:p>
          <a:p>
            <a:pPr algn="ctr"/>
            <a:r>
              <a:rPr lang="it-IT" sz="6000" dirty="0"/>
              <a:t>ricreativo </a:t>
            </a:r>
          </a:p>
          <a:p>
            <a:pPr algn="ctr"/>
            <a:r>
              <a:rPr lang="it-IT" sz="6000" dirty="0"/>
              <a:t>vivace </a:t>
            </a:r>
          </a:p>
          <a:p>
            <a:pPr algn="ctr"/>
            <a:r>
              <a:rPr lang="it-IT" sz="6000" dirty="0"/>
              <a:t>interattivo</a:t>
            </a:r>
          </a:p>
          <a:p>
            <a:pPr algn="ctr"/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2774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455</TotalTime>
  <Words>255</Words>
  <Application>Microsoft Office PowerPoint</Application>
  <PresentationFormat>Widescreen</PresentationFormat>
  <Paragraphs>90</Paragraphs>
  <Slides>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Ciro Santoro</dc:creator>
  <cp:lastModifiedBy>Ciro Santoro</cp:lastModifiedBy>
  <cp:revision>12</cp:revision>
  <dcterms:created xsi:type="dcterms:W3CDTF">2025-01-09T13:38:13Z</dcterms:created>
  <dcterms:modified xsi:type="dcterms:W3CDTF">2025-01-22T17:28:36Z</dcterms:modified>
</cp:coreProperties>
</file>